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4" r:id="rId4"/>
    <p:sldId id="260" r:id="rId5"/>
    <p:sldId id="258" r:id="rId6"/>
    <p:sldId id="265" r:id="rId7"/>
    <p:sldId id="266" r:id="rId8"/>
    <p:sldId id="267" r:id="rId9"/>
    <p:sldId id="259" r:id="rId10"/>
    <p:sldId id="269" r:id="rId11"/>
    <p:sldId id="268" r:id="rId12"/>
    <p:sldId id="270" r:id="rId13"/>
    <p:sldId id="271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дмин" initials="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A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5865"/>
  </p:normalViewPr>
  <p:slideViewPr>
    <p:cSldViewPr snapToGrid="0" snapToObjects="1" showGuides="1">
      <p:cViewPr>
        <p:scale>
          <a:sx n="81" d="100"/>
          <a:sy n="81" d="100"/>
        </p:scale>
        <p:origin x="-2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3994" y="365125"/>
            <a:ext cx="9339805" cy="782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uk-U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3A510-5FE2-204E-9160-24E0564F0D95}" type="datetimeFigureOut">
              <a:rPr lang="uk-UA" smtClean="0"/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9C731-2F00-A542-B32A-0BB7BF80CD4D}" type="slidenum">
              <a:rPr lang="uk-UA" smtClean="0"/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1396" y="1922585"/>
            <a:ext cx="9586603" cy="1716329"/>
          </a:xfrm>
        </p:spPr>
        <p:txBody>
          <a:bodyPr>
            <a:noAutofit/>
          </a:bodyPr>
          <a:lstStyle/>
          <a:p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 </a:t>
            </a:r>
            <a:b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</a:t>
            </a:r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сайта для магазина компьютерных игр</a:t>
            </a:r>
            <a:endParaRPr lang="ru-RU" sz="4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26150" y="4665980"/>
            <a:ext cx="4835525" cy="1348105"/>
          </a:xfrm>
        </p:spPr>
        <p:txBody>
          <a:bodyPr>
            <a:noAutofit/>
          </a:bodyPr>
          <a:lstStyle/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ИСП 313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Юдин Д.Н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Ермошкина М.В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1785" y="761999"/>
            <a:ext cx="68948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Руспублика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Мордовия «Саранский политехнический техникум»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677508" y="5706178"/>
            <a:ext cx="19805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Саранск, 2025 г</a:t>
            </a:r>
            <a:endPara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1736725" y="469900"/>
            <a:ext cx="533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страницы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«Скидок»</a:t>
            </a:r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0" y="1061085"/>
            <a:ext cx="11002645" cy="5313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1964690" y="45974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страниц игр</a:t>
            </a:r>
            <a:endParaRPr lang="ru-RU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1192530"/>
            <a:ext cx="5115560" cy="334137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10" y="1802130"/>
            <a:ext cx="70739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0930"/>
            <a:ext cx="13489305" cy="576707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014855" y="355600"/>
            <a:ext cx="5075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хостинга для сайта</a:t>
            </a:r>
            <a:r>
              <a:rPr lang="ru-RU" altLang="en-US"/>
              <a:t> </a:t>
            </a:r>
            <a:endParaRPr lang="ru-RU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840" y="756380"/>
            <a:ext cx="9339805" cy="782511"/>
          </a:xfrm>
        </p:spPr>
        <p:txBody>
          <a:bodyPr>
            <a:normAutofit fontScale="90000"/>
          </a:bodyPr>
          <a:lstStyle/>
          <a:p>
            <a:r>
              <a:rPr lang="en-US" altLang="en-US" sz="35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  <a:r>
              <a:rPr lang="en-US" altLang="ru-RU" sz="35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5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br>
              <a:rPr lang="ru-RU" dirty="0"/>
            </a:br>
            <a:endParaRPr lang="x-none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" y="1418590"/>
            <a:ext cx="2676525" cy="354330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905" y="1069975"/>
            <a:ext cx="4238625" cy="6477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05" y="2094865"/>
            <a:ext cx="5479415" cy="471424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655" y="4842510"/>
            <a:ext cx="3943350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x-none" dirty="0"/>
              <a:t>Заключение</a:t>
            </a:r>
            <a:endParaRPr lang="ru-RU" altLang="x-none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005205" y="1373505"/>
            <a:ext cx="10348595" cy="328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ходе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был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компьютерных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игр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сочетает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себе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разнообразный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ассортимент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товаров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акценты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сделаны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навигации</a:t>
            </a:r>
            <a:r>
              <a:rPr lang="ru-RU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понятном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заказа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положительный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опыт</a:t>
            </a:r>
            <a:r>
              <a:rPr lang="ru-RU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результате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был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магазина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демонстрирующий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способность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удовлетворять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целевой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аудитории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предоставляющий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основу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дальнейшего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расширения</a:t>
            </a:r>
            <a:r>
              <a:rPr lang="en-US" alt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функциональности</a:t>
            </a:r>
            <a:r>
              <a:rPr lang="ru-RU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230" y="2883802"/>
            <a:ext cx="675999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 ВНИМАНИЕ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заключается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разработке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магазина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продажи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видеоигр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будет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сочетать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себе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понятный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надежные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механизмы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оплаты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доставки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направлена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платформы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удовлетворит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геймеров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комфортный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покупки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Задачи</a:t>
            </a:r>
            <a:r>
              <a:rPr lang="en-US" dirty="0" smtClean="0"/>
              <a:t>:</a:t>
            </a:r>
            <a:endParaRPr lang="x-none" dirty="0"/>
          </a:p>
        </p:txBody>
      </p:sp>
      <p:grpSp>
        <p:nvGrpSpPr>
          <p:cNvPr id="4" name="组合 1"/>
          <p:cNvGrpSpPr/>
          <p:nvPr/>
        </p:nvGrpSpPr>
        <p:grpSpPr>
          <a:xfrm>
            <a:off x="5159640" y="1527204"/>
            <a:ext cx="1819380" cy="3776112"/>
            <a:chOff x="4923304" y="1684213"/>
            <a:chExt cx="2229277" cy="4626854"/>
          </a:xfrm>
        </p:grpSpPr>
        <p:sp>
          <p:nvSpPr>
            <p:cNvPr id="5" name="Freeform 4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793154" y="2315778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en-US" sz="3100" b="1" kern="1200" dirty="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6" name="Freeform 5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306522" y="3320269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en-US" sz="3100" b="1" kern="1200" dirty="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7" name="Freeform 6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793154" y="4299283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 b="1" kern="120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8" name="Freeform 7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SpPr/>
            <p:nvPr/>
          </p:nvSpPr>
          <p:spPr>
            <a:xfrm>
              <a:off x="5306522" y="5329250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en-US" sz="3100" b="1" kern="1200" dirty="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9" name="Group 8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5407972" y="3693193"/>
              <a:ext cx="1744609" cy="1744787"/>
              <a:chOff x="5466028" y="3573608"/>
              <a:chExt cx="1744609" cy="1744787"/>
            </a:xfrm>
          </p:grpSpPr>
          <p:sp>
            <p:nvSpPr>
              <p:cNvPr id="19" name="Circular Arrow 18"/>
              <p:cNvSpPr/>
              <p:nvPr/>
            </p:nvSpPr>
            <p:spPr>
              <a:xfrm>
                <a:off x="5466028" y="3573608"/>
                <a:ext cx="1744609" cy="1744787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3500000"/>
                  <a:gd name="adj5" fmla="val 12500"/>
                </a:avLst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018081" y="4121528"/>
                <a:ext cx="584388" cy="584388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0" name="Group 9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5047662" y="4811504"/>
              <a:ext cx="1498839" cy="1499563"/>
              <a:chOff x="5105718" y="4691919"/>
              <a:chExt cx="1498839" cy="1499563"/>
            </a:xfrm>
          </p:grpSpPr>
          <p:sp>
            <p:nvSpPr>
              <p:cNvPr id="17" name="Block Arc 16"/>
              <p:cNvSpPr/>
              <p:nvPr/>
            </p:nvSpPr>
            <p:spPr>
              <a:xfrm>
                <a:off x="5105718" y="4691919"/>
                <a:ext cx="1498839" cy="1499563"/>
              </a:xfrm>
              <a:prstGeom prst="blockArc">
                <a:avLst>
                  <a:gd name="adj1" fmla="val 0"/>
                  <a:gd name="adj2" fmla="val 18900000"/>
                  <a:gd name="adj3" fmla="val 12740"/>
                </a:avLst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576543" y="5163711"/>
                <a:ext cx="584388" cy="584388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D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1" name="Group 10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4923304" y="2686852"/>
              <a:ext cx="1744609" cy="1744787"/>
              <a:chOff x="4981360" y="2567267"/>
              <a:chExt cx="1744609" cy="1744787"/>
            </a:xfrm>
          </p:grpSpPr>
          <p:sp>
            <p:nvSpPr>
              <p:cNvPr id="15" name="Shape 14"/>
              <p:cNvSpPr/>
              <p:nvPr/>
            </p:nvSpPr>
            <p:spPr>
              <a:xfrm>
                <a:off x="4981360" y="2567267"/>
                <a:ext cx="1744609" cy="1744787"/>
              </a:xfrm>
              <a:prstGeom prst="leftCircularArrow">
                <a:avLst>
                  <a:gd name="adj1" fmla="val 10980"/>
                  <a:gd name="adj2" fmla="val 1142322"/>
                  <a:gd name="adj3" fmla="val 6300000"/>
                  <a:gd name="adj4" fmla="val 18900000"/>
                  <a:gd name="adj5" fmla="val 1250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576543" y="3163803"/>
                <a:ext cx="584388" cy="58438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B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2" name="Group 1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/>
            <p:cNvGrpSpPr/>
            <p:nvPr/>
          </p:nvGrpSpPr>
          <p:grpSpPr>
            <a:xfrm>
              <a:off x="5407972" y="1684213"/>
              <a:ext cx="1744609" cy="1744787"/>
              <a:chOff x="5466028" y="1564628"/>
              <a:chExt cx="1744609" cy="1744787"/>
            </a:xfrm>
          </p:grpSpPr>
          <p:sp>
            <p:nvSpPr>
              <p:cNvPr id="13" name="Circular Arrow 12"/>
              <p:cNvSpPr/>
              <p:nvPr/>
            </p:nvSpPr>
            <p:spPr>
              <a:xfrm>
                <a:off x="5466028" y="1564628"/>
                <a:ext cx="1744609" cy="1744787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0800000"/>
                  <a:gd name="adj5" fmla="val 1250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050547" y="2147096"/>
                <a:ext cx="584388" cy="58438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A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1" name="组合 33"/>
          <p:cNvGrpSpPr/>
          <p:nvPr/>
        </p:nvGrpSpPr>
        <p:grpSpPr>
          <a:xfrm>
            <a:off x="7151607" y="1527323"/>
            <a:ext cx="2717424" cy="672036"/>
            <a:chOff x="874714" y="3441028"/>
            <a:chExt cx="2717424" cy="672036"/>
          </a:xfrm>
        </p:grpSpPr>
        <p:sp>
          <p:nvSpPr>
            <p:cNvPr id="22" name="矩形 34"/>
            <p:cNvSpPr/>
            <p:nvPr/>
          </p:nvSpPr>
          <p:spPr>
            <a:xfrm>
              <a:off x="874714" y="3800644"/>
              <a:ext cx="2717424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  <p:sp>
          <p:nvSpPr>
            <p:cNvPr id="23" name="矩形 35"/>
            <p:cNvSpPr/>
            <p:nvPr/>
          </p:nvSpPr>
          <p:spPr>
            <a:xfrm>
              <a:off x="973773" y="344102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ru-RU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Разработка дизайна</a:t>
              </a:r>
              <a:endParaRPr lang="ru-RU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</p:grpSp>
      <p:grpSp>
        <p:nvGrpSpPr>
          <p:cNvPr id="24" name="组合 36"/>
          <p:cNvGrpSpPr/>
          <p:nvPr/>
        </p:nvGrpSpPr>
        <p:grpSpPr>
          <a:xfrm>
            <a:off x="7074136" y="3612932"/>
            <a:ext cx="2794260" cy="933021"/>
            <a:chOff x="797878" y="3180043"/>
            <a:chExt cx="2794260" cy="933021"/>
          </a:xfrm>
        </p:grpSpPr>
        <p:sp>
          <p:nvSpPr>
            <p:cNvPr id="25" name="矩形 40"/>
            <p:cNvSpPr/>
            <p:nvPr/>
          </p:nvSpPr>
          <p:spPr>
            <a:xfrm>
              <a:off x="874713" y="3800644"/>
              <a:ext cx="2717425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ru-RU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6" name="矩形 41"/>
            <p:cNvSpPr/>
            <p:nvPr/>
          </p:nvSpPr>
          <p:spPr>
            <a:xfrm>
              <a:off x="797878" y="3180043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ru-RU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Реализация</a:t>
              </a:r>
              <a:endParaRPr lang="ru-RU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</p:grpSp>
      <p:grpSp>
        <p:nvGrpSpPr>
          <p:cNvPr id="27" name="组合 42"/>
          <p:cNvGrpSpPr/>
          <p:nvPr/>
        </p:nvGrpSpPr>
        <p:grpSpPr>
          <a:xfrm>
            <a:off x="1753507" y="2445954"/>
            <a:ext cx="2915489" cy="1358471"/>
            <a:chOff x="1493637" y="3418168"/>
            <a:chExt cx="2915489" cy="1358471"/>
          </a:xfrm>
        </p:grpSpPr>
        <p:sp>
          <p:nvSpPr>
            <p:cNvPr id="28" name="矩形 43"/>
            <p:cNvSpPr/>
            <p:nvPr/>
          </p:nvSpPr>
          <p:spPr>
            <a:xfrm>
              <a:off x="1493637" y="3800644"/>
              <a:ext cx="2915489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ru-RU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Важный этап в создании сайта, поскольку на нем строится вся дальнейшая работа</a:t>
              </a:r>
              <a:endParaRPr lang="ru-RU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  <p:sp>
          <p:nvSpPr>
            <p:cNvPr id="29" name="矩形 44"/>
            <p:cNvSpPr/>
            <p:nvPr/>
          </p:nvSpPr>
          <p:spPr>
            <a:xfrm>
              <a:off x="2167152" y="341816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ru-RU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Проектирование</a:t>
              </a:r>
              <a:endParaRPr lang="ru-RU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inpin heiti" panose="00000500000000000000" pitchFamily="2" charset="-122"/>
                <a:cs typeface="Times New Roman" panose="02020603050405020304" pitchFamily="18" charset="0"/>
                <a:sym typeface="inpin heiti" panose="00000500000000000000" pitchFamily="2" charset="-122"/>
              </a:endParaRPr>
            </a:p>
          </p:txBody>
        </p:sp>
      </p:grpSp>
      <p:grpSp>
        <p:nvGrpSpPr>
          <p:cNvPr id="30" name="组合 45"/>
          <p:cNvGrpSpPr/>
          <p:nvPr/>
        </p:nvGrpSpPr>
        <p:grpSpPr>
          <a:xfrm>
            <a:off x="1752872" y="4209578"/>
            <a:ext cx="3252674" cy="1324610"/>
            <a:chOff x="1156452" y="3451823"/>
            <a:chExt cx="3252674" cy="1324610"/>
          </a:xfrm>
        </p:grpSpPr>
        <p:sp>
          <p:nvSpPr>
            <p:cNvPr id="31" name="矩形 46"/>
            <p:cNvSpPr/>
            <p:nvPr/>
          </p:nvSpPr>
          <p:spPr>
            <a:xfrm>
              <a:off x="1156452" y="3800438"/>
              <a:ext cx="3252470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Проверка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дизайна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на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различных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устройствах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и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браузерах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,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оценка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удобства</a:t>
              </a:r>
              <a:r>
                <a:rPr lang="en-US" altLang="ru-RU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 </a:t>
              </a:r>
              <a:r>
                <a:rPr lang="en-US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использования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2" name="矩形 47"/>
            <p:cNvSpPr/>
            <p:nvPr/>
          </p:nvSpPr>
          <p:spPr>
            <a:xfrm>
              <a:off x="2167152" y="3451823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ru-RU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inpin heiti" panose="00000500000000000000" pitchFamily="2" charset="-122"/>
                  <a:cs typeface="Times New Roman" panose="02020603050405020304" pitchFamily="18" charset="0"/>
                  <a:sym typeface="inpin heiti" panose="00000500000000000000" pitchFamily="2" charset="-122"/>
                </a:rPr>
                <a:t>Тестирование</a:t>
              </a:r>
              <a:r>
                <a:rPr lang="ru-RU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  <a:endParaRPr lang="ru-RU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3" name="Текстовое поле 2"/>
          <p:cNvSpPr txBox="1"/>
          <p:nvPr/>
        </p:nvSpPr>
        <p:spPr>
          <a:xfrm>
            <a:off x="7150735" y="188722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привлекательного, удобного и функционального веб-ресурса </a:t>
            </a:r>
            <a:endParaRPr lang="ru-RU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7073900" y="416306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этапе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реализации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происходит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рабочего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веб</a:t>
            </a: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90" y="430530"/>
            <a:ext cx="9339580" cy="96393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языки программирования</a:t>
            </a:r>
            <a:b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Изображение 5"/>
          <p:cNvPicPr/>
          <p:nvPr/>
        </p:nvPicPr>
        <p:blipFill>
          <a:blip r:embed="rId2"/>
          <a:stretch>
            <a:fillRect/>
          </a:stretch>
        </p:blipFill>
        <p:spPr>
          <a:xfrm>
            <a:off x="4769485" y="1623060"/>
            <a:ext cx="1994535" cy="2613660"/>
          </a:xfrm>
          <a:prstGeom prst="rect">
            <a:avLst/>
          </a:prstGeom>
        </p:spPr>
      </p:pic>
      <p:pic>
        <p:nvPicPr>
          <p:cNvPr id="11" name="Изображение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270000" y="1728470"/>
            <a:ext cx="2686685" cy="2432050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984250" y="4160520"/>
            <a:ext cx="3379470" cy="1369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зык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веб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4485640" y="4069715"/>
            <a:ext cx="2853690" cy="2063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зык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стилей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внешнего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вида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HTML-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/>
          <p:cNvPicPr/>
          <p:nvPr/>
        </p:nvPicPr>
        <p:blipFill>
          <a:blip r:embed="rId4"/>
          <a:stretch>
            <a:fillRect/>
          </a:stretch>
        </p:blipFill>
        <p:spPr>
          <a:xfrm>
            <a:off x="8082280" y="1728470"/>
            <a:ext cx="2583180" cy="233553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7868285" y="416052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интерпретируемый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язык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написания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frontend-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backend-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частей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сайтов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мобильных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1822450" y="0"/>
            <a:ext cx="7522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Код описания внешнего вида</a:t>
            </a:r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1645" y="836930"/>
            <a:ext cx="3519170" cy="602107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035" y="965200"/>
            <a:ext cx="2714625" cy="5895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2034540" y="46037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Код банера</a:t>
            </a:r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1278890"/>
            <a:ext cx="11255375" cy="3595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1498600" y="707390"/>
            <a:ext cx="496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сылки</a:t>
            </a:r>
            <a:r>
              <a:rPr lang="en-US" alt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разделы</a:t>
            </a:r>
            <a:r>
              <a:rPr lang="en-US" alt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544955"/>
            <a:ext cx="9086850" cy="170497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" y="3390900"/>
            <a:ext cx="9098915" cy="14478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979670"/>
            <a:ext cx="9106535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902" y="658202"/>
            <a:ext cx="9339805" cy="782511"/>
          </a:xfrm>
        </p:spPr>
        <p:txBody>
          <a:bodyPr>
            <a:normAutofit fontScale="90000"/>
          </a:bodyPr>
          <a:lstStyle/>
          <a:p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 «Главной»</a:t>
            </a:r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страницы</a:t>
            </a:r>
            <a:br>
              <a:rPr lang="ru-RU" dirty="0"/>
            </a:br>
            <a:endParaRPr lang="x-none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1096645"/>
            <a:ext cx="11012170" cy="5634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1676400" y="327025"/>
            <a:ext cx="5215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страницы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«Каталог»</a:t>
            </a:r>
            <a:endParaRPr lang="ru-RU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" y="1158875"/>
            <a:ext cx="11325860" cy="5414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4ADA2"/>
      </a:accent1>
      <a:accent2>
        <a:srgbClr val="E2D0B2"/>
      </a:accent2>
      <a:accent3>
        <a:srgbClr val="A5A5A5"/>
      </a:accent3>
      <a:accent4>
        <a:srgbClr val="F1B8BC"/>
      </a:accent4>
      <a:accent5>
        <a:srgbClr val="9CB0D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2044</Words>
  <Application>WPS Presentation</Application>
  <PresentationFormat>Произвольный</PresentationFormat>
  <Paragraphs>82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Times New Roman</vt:lpstr>
      <vt:lpstr>inpin heiti</vt:lpstr>
      <vt:lpstr>Calibri</vt:lpstr>
      <vt:lpstr>Microsoft YaHei</vt:lpstr>
      <vt:lpstr>Arial Unicode MS</vt:lpstr>
      <vt:lpstr>Calibri Light</vt:lpstr>
      <vt:lpstr>Office Theme</vt:lpstr>
      <vt:lpstr>Курсовая работа  Тема: Создание сайта для магазина компьютерных игр</vt:lpstr>
      <vt:lpstr>Цель работы:</vt:lpstr>
      <vt:lpstr>Задачи:</vt:lpstr>
      <vt:lpstr>Используемые языки программирования </vt:lpstr>
      <vt:lpstr>PowerPoint 演示文稿</vt:lpstr>
      <vt:lpstr>PowerPoint 演示文稿</vt:lpstr>
      <vt:lpstr>PowerPoint 演示文稿</vt:lpstr>
      <vt:lpstr>Дизайн страницы «Главная» </vt:lpstr>
      <vt:lpstr>PowerPoint 演示文稿</vt:lpstr>
      <vt:lpstr>PowerPoint 演示文稿</vt:lpstr>
      <vt:lpstr>PowerPoint 演示文稿</vt:lpstr>
      <vt:lpstr>PowerPoint 演示文稿</vt:lpstr>
      <vt:lpstr>Дизайн страницы «Скидки» </vt:lpstr>
      <vt:lpstr>Slide title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Админ</cp:lastModifiedBy>
  <cp:revision>8</cp:revision>
  <dcterms:created xsi:type="dcterms:W3CDTF">2024-04-25T08:05:00Z</dcterms:created>
  <dcterms:modified xsi:type="dcterms:W3CDTF">2025-06-03T16:50:31Z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63A330F27C8C4FC68546D42514DC3263_13</vt:lpwstr>
  </property>
  <property fmtid="{D5CDD505-2E9C-101B-9397-08002B2CF9AE}" pid="3" name="KSOProductBuildVer">
    <vt:lpwstr>1049-12.2.0.21183</vt:lpwstr>
  </property>
</Properties>
</file>